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62" r:id="rId3"/>
    <p:sldId id="259" r:id="rId4"/>
    <p:sldId id="263" r:id="rId5"/>
    <p:sldId id="257" r:id="rId6"/>
    <p:sldId id="264" r:id="rId7"/>
    <p:sldId id="258" r:id="rId8"/>
    <p:sldId id="267" r:id="rId9"/>
    <p:sldId id="266" r:id="rId10"/>
  </p:sldIdLst>
  <p:sldSz cx="14630400" cy="8229600"/>
  <p:notesSz cx="8229600" cy="14630400"/>
  <p:embeddedFontLst>
    <p:embeddedFont>
      <p:font typeface="Patrick Hand" panose="00000500000000000000" pitchFamily="2" charset="0"/>
      <p:regular r:id="rId12"/>
    </p:embeddedFont>
  </p:embeddedFontLst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5196" autoAdjust="0"/>
  </p:normalViewPr>
  <p:slideViewPr>
    <p:cSldViewPr snapToGrid="0" snapToObjects="1">
      <p:cViewPr varScale="1">
        <p:scale>
          <a:sx n="71" d="100"/>
          <a:sy n="71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67280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5Nl2X6nHKvJ8iDy4jjz1Si6taqEE8IKE/edit?usp=drive_link&amp;ouid=115556886008138084908&amp;rtpof=true&amp;sd=true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sciencedirect.com/science/article/abs/pii/S0735675724000664?via%3Dihub" TargetMode="External"/><Relationship Id="rId3" Type="http://schemas.openxmlformats.org/officeDocument/2006/relationships/hyperlink" Target="https://journals.plos.org/plosone/article?id=10.1371/journal.pone.0230876" TargetMode="External"/><Relationship Id="rId7" Type="http://schemas.openxmlformats.org/officeDocument/2006/relationships/hyperlink" Target="https://journals.lww.com/tjem/fulltext/2023/23030/performance_of_emergency_triage_prediction_of_an.4.aspx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mhealth.jmir.org/2023/1/e49995" TargetMode="External"/><Relationship Id="rId5" Type="http://schemas.openxmlformats.org/officeDocument/2006/relationships/hyperlink" Target="https://dergipark.org.tr/en/pub/kutfd/issue/81699/1369468" TargetMode="External"/><Relationship Id="rId4" Type="http://schemas.openxmlformats.org/officeDocument/2006/relationships/hyperlink" Target="https://medinform.jmir.org/2022/9/e37770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7">
            <a:extLst>
              <a:ext uri="{FF2B5EF4-FFF2-40B4-BE49-F238E27FC236}">
                <a16:creationId xmlns:a16="http://schemas.microsoft.com/office/drawing/2014/main" id="{36550B39-4DFE-620B-EDAB-8053180A7E64}"/>
              </a:ext>
            </a:extLst>
          </p:cNvPr>
          <p:cNvSpPr/>
          <p:nvPr/>
        </p:nvSpPr>
        <p:spPr>
          <a:xfrm>
            <a:off x="10039164" y="64545"/>
            <a:ext cx="2973659" cy="1613647"/>
          </a:xfrm>
          <a:prstGeom prst="roundRect">
            <a:avLst>
              <a:gd name="adj" fmla="val 18669"/>
            </a:avLst>
          </a:prstGeom>
          <a:solidFill>
            <a:srgbClr val="E6E6E6"/>
          </a:solidFill>
          <a:ln w="15240">
            <a:solidFill>
              <a:srgbClr val="CCCCCC"/>
            </a:solidFill>
            <a:prstDash val="solid"/>
          </a:ln>
        </p:spPr>
        <p:txBody>
          <a:bodyPr/>
          <a:lstStyle/>
          <a:p>
            <a:endParaRPr lang="he-IL" sz="2400"/>
          </a:p>
        </p:txBody>
      </p:sp>
      <p:sp>
        <p:nvSpPr>
          <p:cNvPr id="3" name="Text 0"/>
          <p:cNvSpPr/>
          <p:nvPr/>
        </p:nvSpPr>
        <p:spPr>
          <a:xfrm>
            <a:off x="630152" y="167422"/>
            <a:ext cx="4048361" cy="76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4400" dirty="0">
                <a:solidFill>
                  <a:srgbClr val="383838"/>
                </a:solidFill>
                <a:latin typeface="Patrick Hand" pitchFamily="34" charset="0"/>
              </a:rPr>
              <a:t>Project Description</a:t>
            </a:r>
          </a:p>
        </p:txBody>
      </p:sp>
      <p:sp>
        <p:nvSpPr>
          <p:cNvPr id="4" name="Text 1"/>
          <p:cNvSpPr/>
          <p:nvPr/>
        </p:nvSpPr>
        <p:spPr>
          <a:xfrm>
            <a:off x="630152" y="1518479"/>
            <a:ext cx="7375616" cy="5968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rtl="0"/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Project: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“</a:t>
            </a:r>
            <a:r>
              <a:rPr lang="en-US" sz="2000" dirty="0" err="1">
                <a:solidFill>
                  <a:srgbClr val="383838"/>
                </a:solidFill>
                <a:latin typeface="Patrick Hand" pitchFamily="34" charset="0"/>
              </a:rPr>
              <a:t>MediGuard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”</a:t>
            </a:r>
          </a:p>
          <a:p>
            <a:pPr algn="l" rtl="0"/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Risk classification: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General, Critical</a:t>
            </a:r>
          </a:p>
          <a:p>
            <a:pPr algn="l" rtl="0"/>
            <a:endParaRPr lang="en-US" sz="2000" dirty="0">
              <a:solidFill>
                <a:srgbClr val="383838"/>
              </a:solidFill>
              <a:latin typeface="Patrick Hand" pitchFamily="34" charset="0"/>
            </a:endParaRPr>
          </a:p>
          <a:p>
            <a:pPr algn="l" rtl="0"/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Task: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Input: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Free-text medication-related question (e.g., dosage, interactions, side effects)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Output: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 Risk Level classification – General (safe) or Critical (dangerous)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Task Type: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Binary class text classification</a:t>
            </a:r>
            <a:br>
              <a:rPr lang="en-US" sz="2000" dirty="0">
                <a:solidFill>
                  <a:srgbClr val="383838"/>
                </a:solidFill>
                <a:latin typeface="Patrick Hand" pitchFamily="34" charset="0"/>
              </a:rPr>
            </a:b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(Goal: identify level of potential clinical risk posed by the question)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endParaRPr lang="en-US" sz="2000" b="1" dirty="0">
              <a:solidFill>
                <a:srgbClr val="383838"/>
              </a:solidFill>
              <a:latin typeface="Patrick Hand" pitchFamily="34" charset="0"/>
            </a:endParaRPr>
          </a:p>
          <a:p>
            <a:pPr algn="l" rtl="0"/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Data and Evaluation: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Dataset: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MedInfo2019-QA-Medications (publicly available on GitHub)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  <a:hlinkClick r:id="rId3"/>
              </a:rPr>
              <a:t>Link to the Data Set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 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Labels: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Manual annotation of ~700 examples with new Risk_Level (General / Critical)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Evaluation Metrics: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Accuracy, Precision, Recall, F1-score (per class), Confusion Matrix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Evaluation Method: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80/20 Train-Test split, with k-fold cross-validation for robustness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endParaRPr lang="en-US" sz="2000" b="1" dirty="0">
              <a:solidFill>
                <a:srgbClr val="383838"/>
              </a:solidFill>
              <a:latin typeface="Patrick Hand" pitchFamily="34" charset="0"/>
            </a:endParaRPr>
          </a:p>
          <a:p>
            <a:pPr marL="342900" indent="-342900" algn="l" rtl="0">
              <a:buFont typeface="Arial" panose="020B0604020202020204" pitchFamily="34" charset="0"/>
              <a:buChar char="•"/>
            </a:pPr>
            <a:endParaRPr lang="en-US" sz="2000" b="1" dirty="0">
              <a:solidFill>
                <a:srgbClr val="383838"/>
              </a:solidFill>
              <a:latin typeface="Patrick Hand" pitchFamily="34" charset="0"/>
            </a:endParaRPr>
          </a:p>
          <a:p>
            <a:pPr marL="342900" indent="-342900" algn="l" rtl="0">
              <a:buFont typeface="Arial" panose="020B0604020202020204" pitchFamily="34" charset="0"/>
              <a:buChar char="•"/>
            </a:pPr>
            <a:endParaRPr lang="en-US" sz="2000" b="1" dirty="0">
              <a:solidFill>
                <a:srgbClr val="383838"/>
              </a:solidFill>
              <a:latin typeface="Patrick Hand" pitchFamily="34" charset="0"/>
            </a:endParaRPr>
          </a:p>
          <a:p>
            <a:pPr marL="342900" indent="-342900" algn="l" rtl="0">
              <a:buFont typeface="Arial" panose="020B0604020202020204" pitchFamily="34" charset="0"/>
              <a:buChar char="•"/>
            </a:pPr>
            <a:endParaRPr lang="he-IL" sz="2000" dirty="0">
              <a:solidFill>
                <a:srgbClr val="383838"/>
              </a:solidFill>
              <a:latin typeface="Patrick Hand" pitchFamily="34" charset="0"/>
              <a:ea typeface="Patrick Hand" pitchFamily="34" charset="-122"/>
              <a:cs typeface="Patrick Hand" pitchFamily="34" charset="-12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4E3E741-03AB-1163-5A50-EC5754D48367}"/>
              </a:ext>
            </a:extLst>
          </p:cNvPr>
          <p:cNvSpPr txBox="1"/>
          <p:nvPr/>
        </p:nvSpPr>
        <p:spPr>
          <a:xfrm>
            <a:off x="9629282" y="64545"/>
            <a:ext cx="379342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en-US" sz="3200" dirty="0">
                <a:solidFill>
                  <a:srgbClr val="383838"/>
                </a:solidFill>
                <a:latin typeface="Patrick Hand" pitchFamily="34" charset="0"/>
              </a:rPr>
              <a:t>Dvora Goncharok</a:t>
            </a:r>
          </a:p>
          <a:p>
            <a:pPr algn="ctr" rtl="0"/>
            <a:r>
              <a:rPr lang="en-US" sz="3200" dirty="0">
                <a:solidFill>
                  <a:srgbClr val="383838"/>
                </a:solidFill>
                <a:latin typeface="Patrick Hand" pitchFamily="34" charset="0"/>
              </a:rPr>
              <a:t> &amp;</a:t>
            </a:r>
          </a:p>
          <a:p>
            <a:pPr algn="ctr" rtl="0"/>
            <a:r>
              <a:rPr lang="en-US" sz="3200" dirty="0">
                <a:solidFill>
                  <a:srgbClr val="383838"/>
                </a:solidFill>
                <a:latin typeface="Patrick Hand" pitchFamily="34" charset="0"/>
              </a:rPr>
              <a:t>Arbel Shifman</a:t>
            </a:r>
            <a:endParaRPr lang="en-IL" sz="3200" dirty="0">
              <a:solidFill>
                <a:srgbClr val="383838"/>
              </a:solidFill>
              <a:latin typeface="Patrick Hand" pitchFamily="34" charset="0"/>
            </a:endParaRPr>
          </a:p>
        </p:txBody>
      </p:sp>
      <p:pic>
        <p:nvPicPr>
          <p:cNvPr id="4098" name="Picture 2" descr="Generated image">
            <a:extLst>
              <a:ext uri="{FF2B5EF4-FFF2-40B4-BE49-F238E27FC236}">
                <a16:creationId xmlns:a16="http://schemas.microsoft.com/office/drawing/2014/main" id="{D4076D54-D0B7-C7CB-FCED-33E9B4D6E8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7784" y="2086984"/>
            <a:ext cx="6142616" cy="6142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FCC0FA7-8EDE-AFB0-B47F-0CBCC44A46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60318" y="7365385"/>
            <a:ext cx="1770082" cy="864216"/>
          </a:xfrm>
          <a:prstGeom prst="rect">
            <a:avLst/>
          </a:prstGeom>
        </p:spPr>
      </p:pic>
      <p:graphicFrame>
        <p:nvGraphicFramePr>
          <p:cNvPr id="2" name="Google Shape;84;p1">
            <a:extLst>
              <a:ext uri="{FF2B5EF4-FFF2-40B4-BE49-F238E27FC236}">
                <a16:creationId xmlns:a16="http://schemas.microsoft.com/office/drawing/2014/main" id="{50743019-5BF8-1966-2F5D-BCF92EB5CB6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7116391"/>
              </p:ext>
            </p:extLst>
          </p:nvPr>
        </p:nvGraphicFramePr>
        <p:xfrm>
          <a:off x="309059" y="530900"/>
          <a:ext cx="14060243" cy="7652535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4093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882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882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6231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81204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9747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 dirty="0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Source / Title</a:t>
                      </a:r>
                      <a:endParaRPr sz="2200" dirty="0"/>
                    </a:p>
                  </a:txBody>
                  <a:tcPr marL="47910" marR="47910" marT="23940" marB="23940" anchor="ctr">
                    <a:solidFill>
                      <a:srgbClr val="D9E5F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Approach / Model</a:t>
                      </a:r>
                      <a:endParaRPr sz="2200"/>
                    </a:p>
                  </a:txBody>
                  <a:tcPr marL="47910" marR="47910" marT="23940" marB="23940" anchor="ctr">
                    <a:solidFill>
                      <a:srgbClr val="D9E5F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Data</a:t>
                      </a:r>
                      <a:endParaRPr sz="2200"/>
                    </a:p>
                  </a:txBody>
                  <a:tcPr marL="47910" marR="47910" marT="23940" marB="23940" anchor="ctr">
                    <a:solidFill>
                      <a:srgbClr val="D9E5F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Metrics</a:t>
                      </a:r>
                      <a:endParaRPr sz="2200"/>
                    </a:p>
                  </a:txBody>
                  <a:tcPr marL="47910" marR="47910" marT="23940" marB="23940" anchor="ctr">
                    <a:solidFill>
                      <a:srgbClr val="D9E5F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Results</a:t>
                      </a:r>
                      <a:endParaRPr sz="2200"/>
                    </a:p>
                  </a:txBody>
                  <a:tcPr marL="47910" marR="47910" marT="23940" marB="23940" anchor="ctr">
                    <a:solidFill>
                      <a:srgbClr val="D9E5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83493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sng" strike="noStrike" cap="none">
                          <a:solidFill>
                            <a:schemeClr val="hlink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  <a:hlinkClick r:id="rId3"/>
                        </a:rPr>
                        <a:t>Risk of mortality and cardiopulmonary arrest in critical patients presenting to the emergency department using machine learning and natural language processing</a:t>
                      </a:r>
                      <a:endParaRPr sz="1700" b="0" u="none" strike="noStrike" cap="none"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XGBoost</a:t>
                      </a:r>
                      <a:endParaRPr sz="1700" b="0" u="none" strike="noStrike" cap="none"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 dirty="0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40,218 emergency department (ED) patient questions</a:t>
                      </a:r>
                      <a:endParaRPr sz="2200" dirty="0"/>
                    </a:p>
                  </a:txBody>
                  <a:tcPr marL="109740" marR="109740" marT="54870" marB="5487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AUROC = 0.96</a:t>
                      </a:r>
                      <a:endParaRPr sz="2200"/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 dirty="0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High accuracy in predicting mortality and cardiac arrest within 24 hours</a:t>
                      </a:r>
                      <a:endParaRPr sz="2200" dirty="0"/>
                    </a:p>
                  </a:txBody>
                  <a:tcPr marL="47910" marR="47910" marT="23940" marB="2394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6795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sng" strike="noStrike" cap="none">
                          <a:solidFill>
                            <a:schemeClr val="hlink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  <a:hlinkClick r:id="rId4"/>
                        </a:rPr>
                        <a:t>Identifying the Perceived Severity of Patient-Generated Telemedical Queries Regarding COVID: Developing and Evaluating a Transfer Learning–Based Solution</a:t>
                      </a:r>
                      <a:endParaRPr sz="1700" b="0" u="none" strike="noStrike" cap="none"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 dirty="0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SBERT contextual embeddings</a:t>
                      </a:r>
                      <a:endParaRPr sz="2200" dirty="0"/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11,746 telemedicine queries from eConsult platform</a:t>
                      </a:r>
                      <a:endParaRPr sz="2200"/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F1 score = 0.917</a:t>
                      </a:r>
                      <a:endParaRPr sz="2200"/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 dirty="0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Effective at classifying severe vs. non-severe queries</a:t>
                      </a:r>
                      <a:endParaRPr sz="2200" dirty="0"/>
                    </a:p>
                  </a:txBody>
                  <a:tcPr marL="47910" marR="47910" marT="23940" marB="2394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23403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sng" strike="noStrike" cap="none">
                          <a:solidFill>
                            <a:schemeClr val="hlink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  <a:hlinkClick r:id="rId5"/>
                        </a:rPr>
                        <a:t>COMPARISON OF PERFORMANCES OF OPEN ACCESS NATURAL LANGUAGE PROCESSING BASED CHATBOT APPLICATIONS IN TRIAGE DECISIONS</a:t>
                      </a:r>
                      <a:endParaRPr sz="1700" b="0" u="none" strike="noStrike" cap="none"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GPT-4</a:t>
                      </a:r>
                      <a:endParaRPr sz="2200"/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130,974 high-acuity patient queries categorized as ESI-1 or ESI-2 (Emergency Severity Index)</a:t>
                      </a:r>
                      <a:endParaRPr sz="2200"/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F1 score = 0.899</a:t>
                      </a:r>
                      <a:endParaRPr sz="2200"/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High agreement with emergency medicine experts</a:t>
                      </a:r>
                      <a:endParaRPr sz="2200"/>
                    </a:p>
                  </a:txBody>
                  <a:tcPr marL="47910" marR="47910" marT="23940" marB="2394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66202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sng" strike="noStrike" cap="none" dirty="0">
                          <a:solidFill>
                            <a:schemeClr val="hlink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  <a:hlinkClick r:id="rId6"/>
                        </a:rPr>
                        <a:t>Comparison of Diagnostic and Triage Accuracy of Ada Health and WebMD Symptom Checkers, ChatGPT, and Physicians for Patients in an Emergency Department: Clinical Data Analysis Study</a:t>
                      </a:r>
                      <a:endParaRPr sz="1700" b="0" u="none" strike="noStrike" cap="none" dirty="0"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 dirty="0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ChatGPT 3.5 &amp; 4.0, Ada, WebMD</a:t>
                      </a:r>
                      <a:endParaRPr sz="2200" dirty="0"/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40 real patient cases from an emergency department</a:t>
                      </a:r>
                      <a:endParaRPr sz="2200"/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Top-1 Match:</a:t>
                      </a:r>
                      <a:b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</a:b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ChatGPT 4.0: 33%</a:t>
                      </a:r>
                      <a:b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</a:b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Physicians: 47%</a:t>
                      </a:r>
                      <a:endParaRPr sz="2200"/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ChatGPT models underperformed in diagnostic accuracy compared to physicians</a:t>
                      </a:r>
                      <a:endParaRPr sz="2200"/>
                    </a:p>
                  </a:txBody>
                  <a:tcPr marL="47910" marR="47910" marT="23940" marB="2394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26795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sng" strike="noStrike" cap="none">
                          <a:solidFill>
                            <a:schemeClr val="hlink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  <a:hlinkClick r:id="rId7"/>
                        </a:rPr>
                        <a:t>Performance of emergency triage prediction of an open access natural language processing based chatbot application (ChatGPT): A preliminary, scenario-based cross-sectional study</a:t>
                      </a:r>
                      <a:endParaRPr sz="1700" b="0" u="none" strike="noStrike" cap="none"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 dirty="0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ChatGPT</a:t>
                      </a:r>
                      <a:endParaRPr sz="2200" dirty="0"/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 dirty="0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50 simulated ED patient scenarios</a:t>
                      </a:r>
                      <a:endParaRPr sz="2200" dirty="0"/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F1 score = 0.461</a:t>
                      </a:r>
                      <a:b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</a:b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Cohen’s kappa = 0.341</a:t>
                      </a:r>
                      <a:endParaRPr sz="2200"/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 dirty="0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Moderate agreement with specialists; potential for improvement</a:t>
                      </a:r>
                      <a:endParaRPr sz="2200" dirty="0"/>
                    </a:p>
                  </a:txBody>
                  <a:tcPr marL="47910" marR="47910" marT="23940" marB="2394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00783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sng" strike="noStrike" cap="none" dirty="0">
                          <a:solidFill>
                            <a:schemeClr val="hlink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  <a:hlinkClick r:id="rId8"/>
                        </a:rPr>
                        <a:t>Human intelligence versus Chat-GPT: who performs better in correctly classifying patients in triage?</a:t>
                      </a:r>
                      <a:endParaRPr sz="1700" b="0" u="none" strike="noStrike" cap="none" dirty="0"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ChatGPT</a:t>
                      </a:r>
                      <a:endParaRPr sz="2200"/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30 simulated triage case vignettes</a:t>
                      </a:r>
                      <a:endParaRPr sz="2200"/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Cohen’s kappa = 0.278</a:t>
                      </a:r>
                      <a:endParaRPr sz="2200"/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 dirty="0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Triage nurses consistently outperformed ChatGPT</a:t>
                      </a:r>
                      <a:endParaRPr sz="2200" dirty="0"/>
                    </a:p>
                  </a:txBody>
                  <a:tcPr marL="47910" marR="47910" marT="23940" marB="2394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9256AA02-5214-B567-A293-02A1A4E9BEEF}"/>
              </a:ext>
            </a:extLst>
          </p:cNvPr>
          <p:cNvSpPr txBox="1"/>
          <p:nvPr/>
        </p:nvSpPr>
        <p:spPr>
          <a:xfrm>
            <a:off x="6234056" y="-53875"/>
            <a:ext cx="14737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latin typeface="Patrick Hand"/>
              </a:rPr>
              <a:t>Prior</a:t>
            </a:r>
            <a:r>
              <a:rPr lang="en-US" sz="3200" b="1" dirty="0"/>
              <a:t> </a:t>
            </a:r>
            <a:r>
              <a:rPr lang="en-US" sz="2800" b="1" dirty="0">
                <a:latin typeface="Patrick Hand"/>
              </a:rPr>
              <a:t>Art </a:t>
            </a:r>
            <a:endParaRPr lang="en-IL" sz="2800" b="1" dirty="0">
              <a:latin typeface="Patrick Hand"/>
            </a:endParaRPr>
          </a:p>
        </p:txBody>
      </p:sp>
    </p:spTree>
    <p:extLst>
      <p:ext uri="{BB962C8B-B14F-4D97-AF65-F5344CB8AC3E}">
        <p14:creationId xmlns:p14="http://schemas.microsoft.com/office/powerpoint/2010/main" val="4293139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DD98515E-03D3-8FEC-4E93-4EE72ADE92A8}"/>
              </a:ext>
            </a:extLst>
          </p:cNvPr>
          <p:cNvSpPr txBox="1"/>
          <p:nvPr/>
        </p:nvSpPr>
        <p:spPr>
          <a:xfrm>
            <a:off x="387274" y="1492268"/>
            <a:ext cx="7831440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>
              <a:buNone/>
            </a:pPr>
            <a:r>
              <a:rPr lang="en-US" sz="2400" b="1" dirty="0">
                <a:solidFill>
                  <a:srgbClr val="383838"/>
                </a:solidFill>
                <a:latin typeface="Patrick Hand" pitchFamily="34" charset="0"/>
              </a:rPr>
              <a:t>Pipeline Overview: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Input: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 Free-text medication-related question (e.g., about dosage, side effects, interactions)  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Output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: Risk level classification – General (safe) or Critical (dangerous)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Task Type: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 Binary class text classification problem using an NLP pipeline</a:t>
            </a:r>
          </a:p>
          <a:p>
            <a:pPr algn="l" rtl="0">
              <a:buNone/>
            </a:pPr>
            <a:endParaRPr lang="he-IL" sz="2400" b="1" dirty="0">
              <a:solidFill>
                <a:srgbClr val="383838"/>
              </a:solidFill>
              <a:latin typeface="Patrick Hand" pitchFamily="34" charset="0"/>
            </a:endParaRPr>
          </a:p>
          <a:p>
            <a:pPr algn="l" rtl="0">
              <a:buNone/>
            </a:pPr>
            <a:r>
              <a:rPr lang="en-US" sz="2400" b="1" dirty="0">
                <a:solidFill>
                  <a:srgbClr val="383838"/>
                </a:solidFill>
                <a:latin typeface="Patrick Hand" pitchFamily="34" charset="0"/>
              </a:rPr>
              <a:t>Preprocessing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Text cleaning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: lowercasing, punctuation removal  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Manual annotation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of ~700 questions with new Risk_Level labels (General / Critical)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Label balancing techniques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to address class imbalance (e.g., oversampling Critical)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383838"/>
              </a:solidFill>
              <a:latin typeface="Patrick Hand" pitchFamily="34" charset="0"/>
            </a:endParaRPr>
          </a:p>
          <a:p>
            <a:pPr algn="l" rtl="0">
              <a:buNone/>
            </a:pPr>
            <a:r>
              <a:rPr lang="en-US" sz="2400" b="1" dirty="0">
                <a:solidFill>
                  <a:srgbClr val="383838"/>
                </a:solidFill>
                <a:latin typeface="Patrick Hand" pitchFamily="34" charset="0"/>
              </a:rPr>
              <a:t>Feature Representation</a:t>
            </a:r>
            <a:endParaRPr lang="en-US" sz="2000" dirty="0">
              <a:solidFill>
                <a:srgbClr val="383838"/>
              </a:solidFill>
              <a:latin typeface="Patrick Hand" pitchFamily="34" charset="0"/>
            </a:endParaRP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TF-IDF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 vectorization for feature extraction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Critical Similarity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feature generation based on TF-IDF cosine similarity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Dimensionality reduction (SVD)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to reduce feature space and address high feature-to-sample ratio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Data includes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: Question text, existing question type, drug focus, and URL source</a:t>
            </a:r>
          </a:p>
        </p:txBody>
      </p:sp>
      <p:sp>
        <p:nvSpPr>
          <p:cNvPr id="2" name="Text 0">
            <a:extLst>
              <a:ext uri="{FF2B5EF4-FFF2-40B4-BE49-F238E27FC236}">
                <a16:creationId xmlns:a16="http://schemas.microsoft.com/office/drawing/2014/main" id="{1EA7757C-A747-1FED-07E3-948C80601F2E}"/>
              </a:ext>
            </a:extLst>
          </p:cNvPr>
          <p:cNvSpPr/>
          <p:nvPr/>
        </p:nvSpPr>
        <p:spPr>
          <a:xfrm>
            <a:off x="387274" y="376492"/>
            <a:ext cx="4274272" cy="6132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4400" dirty="0">
                <a:solidFill>
                  <a:srgbClr val="383838"/>
                </a:solidFill>
                <a:latin typeface="Patrick Hand" pitchFamily="34" charset="0"/>
              </a:rPr>
              <a:t>Steps and Pipeline</a:t>
            </a:r>
          </a:p>
        </p:txBody>
      </p:sp>
      <p:pic>
        <p:nvPicPr>
          <p:cNvPr id="2050" name="Picture 2" descr="Generated image">
            <a:extLst>
              <a:ext uri="{FF2B5EF4-FFF2-40B4-BE49-F238E27FC236}">
                <a16:creationId xmlns:a16="http://schemas.microsoft.com/office/drawing/2014/main" id="{4446EF1A-E52B-BB55-4004-92B492439C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04" r="12937"/>
          <a:stretch/>
        </p:blipFill>
        <p:spPr bwMode="auto">
          <a:xfrm>
            <a:off x="8724452" y="0"/>
            <a:ext cx="5905948" cy="8218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39590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6E59BE-4934-8428-D174-9DF974997F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2380338E-CBC3-64BD-ABD9-10BD4D21EA0C}"/>
              </a:ext>
            </a:extLst>
          </p:cNvPr>
          <p:cNvSpPr txBox="1"/>
          <p:nvPr/>
        </p:nvSpPr>
        <p:spPr>
          <a:xfrm>
            <a:off x="258183" y="1550849"/>
            <a:ext cx="7607400" cy="66787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>
              <a:buNone/>
            </a:pPr>
            <a:r>
              <a:rPr lang="en-US" sz="2400" b="1" dirty="0">
                <a:solidFill>
                  <a:srgbClr val="383838"/>
                </a:solidFill>
                <a:latin typeface="Patrick Hand" pitchFamily="34" charset="0"/>
              </a:rPr>
              <a:t>Models to Compare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IL" altLang="en-IL" sz="2400" b="1" dirty="0">
                <a:solidFill>
                  <a:srgbClr val="383838"/>
                </a:solidFill>
                <a:latin typeface="Patrick Hand" pitchFamily="34" charset="0"/>
              </a:rPr>
              <a:t>SMOTE</a:t>
            </a:r>
            <a:r>
              <a:rPr lang="en-IL" altLang="en-IL" sz="2400" dirty="0">
                <a:solidFill>
                  <a:srgbClr val="383838"/>
                </a:solidFill>
                <a:latin typeface="Patrick Hand" pitchFamily="34" charset="0"/>
              </a:rPr>
              <a:t> (Synthetic Minority Over-sampling Technique) applied to balance class distribution in training data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IL" altLang="en-IL" sz="2400" dirty="0">
                <a:solidFill>
                  <a:srgbClr val="383838"/>
                </a:solidFill>
                <a:latin typeface="Patrick Hand" pitchFamily="34" charset="0"/>
              </a:rPr>
              <a:t>Models used:</a:t>
            </a:r>
            <a:endParaRPr lang="en-US" altLang="en-IL" sz="2400" dirty="0">
              <a:solidFill>
                <a:srgbClr val="383838"/>
              </a:solidFill>
              <a:latin typeface="Patrick Hand" pitchFamily="34" charset="0"/>
            </a:endParaRPr>
          </a:p>
          <a:p>
            <a:pPr marL="800100" lvl="1" indent="-342900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IL" altLang="en-IL" sz="2400" dirty="0">
                <a:solidFill>
                  <a:srgbClr val="383838"/>
                </a:solidFill>
                <a:latin typeface="Patrick Hand" pitchFamily="34" charset="0"/>
              </a:rPr>
              <a:t>Logistic Regression</a:t>
            </a:r>
          </a:p>
          <a:p>
            <a:pPr marL="800100" lvl="1" indent="-342900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IL" altLang="en-IL" sz="2400" dirty="0">
                <a:solidFill>
                  <a:srgbClr val="383838"/>
                </a:solidFill>
                <a:latin typeface="Patrick Hand" pitchFamily="34" charset="0"/>
              </a:rPr>
              <a:t>Random Forest</a:t>
            </a:r>
          </a:p>
          <a:p>
            <a:pPr marL="800100" lvl="1" indent="-342900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IL" altLang="en-IL" sz="2400" dirty="0">
                <a:solidFill>
                  <a:srgbClr val="383838"/>
                </a:solidFill>
                <a:latin typeface="Patrick Hand" pitchFamily="34" charset="0"/>
              </a:rPr>
              <a:t>SVM</a:t>
            </a:r>
          </a:p>
          <a:p>
            <a:pPr marL="800100" lvl="1" indent="-342900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IL" altLang="en-IL" sz="2400" dirty="0">
                <a:solidFill>
                  <a:srgbClr val="383838"/>
                </a:solidFill>
                <a:latin typeface="Patrick Hand" pitchFamily="34" charset="0"/>
              </a:rPr>
              <a:t>Gradient Boosting</a:t>
            </a:r>
          </a:p>
          <a:p>
            <a:pPr marL="800100" lvl="1" indent="-342900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IL" altLang="en-IL" sz="2400" dirty="0">
                <a:solidFill>
                  <a:srgbClr val="383838"/>
                </a:solidFill>
                <a:latin typeface="Patrick Hand" pitchFamily="34" charset="0"/>
              </a:rPr>
              <a:t>KNN</a:t>
            </a:r>
            <a:endParaRPr lang="en-US" altLang="en-IL" sz="2400" dirty="0">
              <a:solidFill>
                <a:srgbClr val="383838"/>
              </a:solidFill>
              <a:latin typeface="Patrick Hand" pitchFamily="34" charset="0"/>
            </a:endParaRPr>
          </a:p>
          <a:p>
            <a:pPr marL="800100" lvl="1" indent="-342900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IL" altLang="en-IL" sz="2400" dirty="0">
                <a:solidFill>
                  <a:srgbClr val="383838"/>
                </a:solidFill>
                <a:latin typeface="Patrick Hand" pitchFamily="34" charset="0"/>
              </a:rPr>
              <a:t>SGD with regularization</a:t>
            </a:r>
          </a:p>
          <a:p>
            <a:pPr algn="l" rtl="0">
              <a:buNone/>
            </a:pPr>
            <a:endParaRPr lang="en-US" sz="2800" dirty="0">
              <a:solidFill>
                <a:srgbClr val="383838"/>
              </a:solidFill>
              <a:latin typeface="Patrick Hand" pitchFamily="34" charset="0"/>
            </a:endParaRPr>
          </a:p>
          <a:p>
            <a:pPr algn="l" rtl="0">
              <a:buNone/>
            </a:pPr>
            <a:r>
              <a:rPr lang="en-US" sz="2400" b="1" dirty="0">
                <a:solidFill>
                  <a:srgbClr val="383838"/>
                </a:solidFill>
                <a:latin typeface="Patrick Hand" pitchFamily="34" charset="0"/>
              </a:rPr>
              <a:t>Evaluation Strategy</a:t>
            </a:r>
          </a:p>
          <a:p>
            <a:pPr algn="l" rtl="0"/>
            <a:r>
              <a:rPr lang="en-IL" altLang="en-IL" sz="2400" u="sng" dirty="0">
                <a:solidFill>
                  <a:srgbClr val="383838"/>
                </a:solidFill>
                <a:latin typeface="Patrick Hand" pitchFamily="34" charset="0"/>
              </a:rPr>
              <a:t>Metrics</a:t>
            </a:r>
            <a:r>
              <a:rPr lang="en-IL" altLang="en-IL" sz="2400" dirty="0">
                <a:solidFill>
                  <a:srgbClr val="383838"/>
                </a:solidFill>
                <a:latin typeface="Patrick Hand" pitchFamily="34" charset="0"/>
              </a:rPr>
              <a:t>: Accuracy, Precision, Recall, F1-Score (per class), Confusion Matrix</a:t>
            </a:r>
            <a:endParaRPr lang="en-US" altLang="en-IL" sz="2400" dirty="0">
              <a:solidFill>
                <a:srgbClr val="383838"/>
              </a:solidFill>
              <a:latin typeface="Patrick Hand" pitchFamily="34" charset="0"/>
            </a:endParaRPr>
          </a:p>
          <a:p>
            <a:pPr algn="l" rtl="0"/>
            <a:r>
              <a:rPr lang="en-IL" altLang="en-IL" sz="2400" u="sng" dirty="0">
                <a:solidFill>
                  <a:srgbClr val="383838"/>
                </a:solidFill>
                <a:latin typeface="Patrick Hand" pitchFamily="34" charset="0"/>
              </a:rPr>
              <a:t>Method</a:t>
            </a:r>
            <a:r>
              <a:rPr lang="en-IL" altLang="en-IL" sz="2400" dirty="0">
                <a:solidFill>
                  <a:srgbClr val="383838"/>
                </a:solidFill>
                <a:latin typeface="Patrick Hand" pitchFamily="34" charset="0"/>
              </a:rPr>
              <a:t>: 80/20 Train-Test split, with k-fold cross-validation for robustness</a:t>
            </a:r>
          </a:p>
          <a:p>
            <a:pPr algn="l" rtl="0"/>
            <a:endParaRPr kumimoji="0" lang="en-IL" altLang="en-IL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algn="l" rtl="0">
              <a:buNone/>
            </a:pPr>
            <a:endParaRPr lang="en-US" sz="2000" dirty="0">
              <a:solidFill>
                <a:srgbClr val="383838"/>
              </a:solidFill>
              <a:latin typeface="Patrick Hand" pitchFamily="34" charset="0"/>
            </a:endParaRPr>
          </a:p>
        </p:txBody>
      </p:sp>
      <p:sp>
        <p:nvSpPr>
          <p:cNvPr id="2" name="Text 0">
            <a:extLst>
              <a:ext uri="{FF2B5EF4-FFF2-40B4-BE49-F238E27FC236}">
                <a16:creationId xmlns:a16="http://schemas.microsoft.com/office/drawing/2014/main" id="{D40ADDE6-3343-D1F7-6EBA-D1AA9FB31E9A}"/>
              </a:ext>
            </a:extLst>
          </p:cNvPr>
          <p:cNvSpPr/>
          <p:nvPr/>
        </p:nvSpPr>
        <p:spPr>
          <a:xfrm>
            <a:off x="258183" y="628611"/>
            <a:ext cx="4274272" cy="6132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 rtl="0">
              <a:lnSpc>
                <a:spcPts val="4850"/>
              </a:lnSpc>
              <a:buNone/>
            </a:pPr>
            <a:r>
              <a:rPr lang="en-US" sz="4400" dirty="0">
                <a:solidFill>
                  <a:srgbClr val="383838"/>
                </a:solidFill>
                <a:latin typeface="Patrick Hand" pitchFamily="34" charset="0"/>
              </a:rPr>
              <a:t>Steps and Pipeline</a:t>
            </a:r>
          </a:p>
        </p:txBody>
      </p:sp>
      <p:pic>
        <p:nvPicPr>
          <p:cNvPr id="3074" name="Picture 2" descr="Generated image">
            <a:extLst>
              <a:ext uri="{FF2B5EF4-FFF2-40B4-BE49-F238E27FC236}">
                <a16:creationId xmlns:a16="http://schemas.microsoft.com/office/drawing/2014/main" id="{31A3C447-510D-24EC-8E07-87D1BEEB1B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60" r="17799"/>
          <a:stretch/>
        </p:blipFill>
        <p:spPr bwMode="auto">
          <a:xfrm>
            <a:off x="8487784" y="0"/>
            <a:ext cx="6142616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96962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6"/>
          <p:cNvSpPr/>
          <p:nvPr/>
        </p:nvSpPr>
        <p:spPr>
          <a:xfrm>
            <a:off x="272067" y="772787"/>
            <a:ext cx="9979971" cy="73277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rtl="0">
              <a:lnSpc>
                <a:spcPct val="150000"/>
              </a:lnSpc>
            </a:pPr>
            <a:r>
              <a:rPr lang="en-US" sz="2400" b="1" u="sng" dirty="0">
                <a:solidFill>
                  <a:srgbClr val="383838"/>
                </a:solidFill>
                <a:latin typeface="Patrick Hand" pitchFamily="34" charset="0"/>
              </a:rPr>
              <a:t>Dataset:</a:t>
            </a:r>
          </a:p>
          <a:p>
            <a:pPr marL="342900" indent="-3429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L" altLang="en-IL" sz="2000" dirty="0">
                <a:solidFill>
                  <a:srgbClr val="383838"/>
                </a:solidFill>
                <a:latin typeface="Patrick Hand" pitchFamily="34" charset="0"/>
              </a:rPr>
              <a:t>Question Text + Risk Level Column:</a:t>
            </a:r>
            <a:r>
              <a:rPr lang="en-US" altLang="en-IL" sz="2000" dirty="0">
                <a:solidFill>
                  <a:srgbClr val="383838"/>
                </a:solidFill>
                <a:latin typeface="Patrick Hand" pitchFamily="34" charset="0"/>
              </a:rPr>
              <a:t> </a:t>
            </a:r>
            <a:br>
              <a:rPr lang="en-US" altLang="en-IL" sz="2000" dirty="0">
                <a:solidFill>
                  <a:srgbClr val="383838"/>
                </a:solidFill>
                <a:latin typeface="Patrick Hand" pitchFamily="34" charset="0"/>
              </a:rPr>
            </a:br>
            <a:r>
              <a:rPr lang="en-IL" altLang="en-IL" sz="2000" b="1" u="sng" dirty="0">
                <a:solidFill>
                  <a:srgbClr val="383838"/>
                </a:solidFill>
                <a:latin typeface="Patrick Hand" pitchFamily="34" charset="0"/>
              </a:rPr>
              <a:t>General</a:t>
            </a:r>
            <a:r>
              <a:rPr lang="en-US" altLang="en-IL" sz="2000" dirty="0">
                <a:solidFill>
                  <a:srgbClr val="383838"/>
                </a:solidFill>
                <a:latin typeface="Patrick Hand" pitchFamily="34" charset="0"/>
              </a:rPr>
              <a:t>: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 </a:t>
            </a:r>
            <a:r>
              <a:rPr lang="en-IL" altLang="en-IL" sz="2000" dirty="0">
                <a:solidFill>
                  <a:srgbClr val="383838"/>
                </a:solidFill>
                <a:latin typeface="Patrick Hand" pitchFamily="34" charset="0"/>
              </a:rPr>
              <a:t>Questions associated with lower risk.</a:t>
            </a:r>
            <a:br>
              <a:rPr lang="en-US" altLang="en-IL" sz="2000" dirty="0">
                <a:solidFill>
                  <a:srgbClr val="383838"/>
                </a:solidFill>
                <a:latin typeface="Patrick Hand" pitchFamily="34" charset="0"/>
              </a:rPr>
            </a:br>
            <a:r>
              <a:rPr lang="en-IL" altLang="en-IL" sz="2000" b="1" u="sng" dirty="0">
                <a:solidFill>
                  <a:srgbClr val="383838"/>
                </a:solidFill>
                <a:latin typeface="Patrick Hand" pitchFamily="34" charset="0"/>
              </a:rPr>
              <a:t>Critical</a:t>
            </a:r>
            <a:r>
              <a:rPr lang="en-US" altLang="en-IL" sz="2000" u="sng" dirty="0">
                <a:solidFill>
                  <a:srgbClr val="383838"/>
                </a:solidFill>
                <a:latin typeface="Patrick Hand" pitchFamily="34" charset="0"/>
              </a:rPr>
              <a:t>:</a:t>
            </a:r>
            <a:r>
              <a:rPr lang="en-US" altLang="en-IL" sz="2000" dirty="0">
                <a:solidFill>
                  <a:srgbClr val="383838"/>
                </a:solidFill>
                <a:latin typeface="Patrick Hand" pitchFamily="34" charset="0"/>
              </a:rPr>
              <a:t> </a:t>
            </a:r>
            <a:r>
              <a:rPr lang="en-IL" altLang="en-IL" sz="2000" dirty="0">
                <a:solidFill>
                  <a:srgbClr val="383838"/>
                </a:solidFill>
                <a:latin typeface="Patrick Hand" pitchFamily="34" charset="0"/>
              </a:rPr>
              <a:t>Questions associated with higher risk that may require immediate attention.</a:t>
            </a:r>
            <a:endParaRPr lang="en-US" altLang="en-IL" sz="2000" dirty="0">
              <a:solidFill>
                <a:srgbClr val="383838"/>
              </a:solidFill>
              <a:latin typeface="Patrick Hand" pitchFamily="34" charset="0"/>
            </a:endParaRPr>
          </a:p>
          <a:p>
            <a:pPr marL="342900" indent="-3429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L" altLang="en-IL" sz="2000" dirty="0">
                <a:solidFill>
                  <a:srgbClr val="383838"/>
                </a:solidFill>
                <a:latin typeface="Patrick Hand" pitchFamily="34" charset="0"/>
              </a:rPr>
              <a:t>652 questions after cleaning and preprocessing.</a:t>
            </a:r>
            <a:endParaRPr lang="en-US" altLang="en-IL" sz="2000" dirty="0">
              <a:solidFill>
                <a:srgbClr val="383838"/>
              </a:solidFill>
              <a:latin typeface="Patrick Hand" pitchFamily="34" charset="0"/>
            </a:endParaRPr>
          </a:p>
          <a:p>
            <a:pPr marL="342900" indent="-3429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L" altLang="en-IL" sz="2000" dirty="0">
                <a:solidFill>
                  <a:srgbClr val="383838"/>
                </a:solidFill>
                <a:latin typeface="Patrick Hand" pitchFamily="34" charset="0"/>
              </a:rPr>
              <a:t>Mean question length: 50 +/- 35 words.</a:t>
            </a:r>
            <a:endParaRPr lang="en-US" altLang="en-IL" sz="2000" dirty="0">
              <a:solidFill>
                <a:srgbClr val="383838"/>
              </a:solidFill>
              <a:latin typeface="Patrick Hand" pitchFamily="34" charset="0"/>
            </a:endParaRPr>
          </a:p>
          <a:p>
            <a:pPr marL="342900" indent="-3429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L" altLang="en-IL" sz="2000" b="1" dirty="0">
                <a:solidFill>
                  <a:srgbClr val="383838"/>
                </a:solidFill>
                <a:latin typeface="Patrick Hand" pitchFamily="34" charset="0"/>
              </a:rPr>
              <a:t>Data Imbalance: </a:t>
            </a:r>
            <a:r>
              <a:rPr lang="en-IL" altLang="en-IL" sz="2000" dirty="0">
                <a:solidFill>
                  <a:srgbClr val="383838"/>
                </a:solidFill>
                <a:latin typeface="Patrick Hand" pitchFamily="34" charset="0"/>
              </a:rPr>
              <a:t>The dataset is unbalanced, with more questions in the General category </a:t>
            </a:r>
            <a:br>
              <a:rPr lang="en-US" altLang="en-IL" sz="2000" dirty="0">
                <a:solidFill>
                  <a:srgbClr val="383838"/>
                </a:solidFill>
                <a:latin typeface="Patrick Hand" pitchFamily="34" charset="0"/>
              </a:rPr>
            </a:br>
            <a:r>
              <a:rPr lang="en-IL" altLang="en-IL" sz="2000" dirty="0">
                <a:solidFill>
                  <a:srgbClr val="383838"/>
                </a:solidFill>
                <a:latin typeface="Patrick Hand" pitchFamily="34" charset="0"/>
              </a:rPr>
              <a:t>than in the Critical category.</a:t>
            </a:r>
          </a:p>
          <a:p>
            <a:pPr marL="800100" marR="0" lvl="1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IL" altLang="en-IL" sz="2000" b="1" dirty="0">
                <a:solidFill>
                  <a:srgbClr val="383838"/>
                </a:solidFill>
                <a:latin typeface="Patrick Hand" pitchFamily="34" charset="0"/>
              </a:rPr>
              <a:t>SMOTE</a:t>
            </a:r>
            <a:r>
              <a:rPr lang="en-IL" altLang="en-IL" sz="2000" dirty="0">
                <a:solidFill>
                  <a:srgbClr val="383838"/>
                </a:solidFill>
                <a:latin typeface="Patrick Hand" pitchFamily="34" charset="0"/>
              </a:rPr>
              <a:t> was used to balance the dataset by generating synthetic examples for the Critical category.</a:t>
            </a:r>
          </a:p>
          <a:p>
            <a:pPr algn="l" rtl="0">
              <a:lnSpc>
                <a:spcPct val="150000"/>
              </a:lnSpc>
            </a:pPr>
            <a:r>
              <a:rPr lang="en-US" sz="2400" b="1" u="sng" dirty="0">
                <a:solidFill>
                  <a:srgbClr val="383838"/>
                </a:solidFill>
                <a:latin typeface="Patrick Hand" pitchFamily="34" charset="0"/>
              </a:rPr>
              <a:t>EDA Process:</a:t>
            </a:r>
          </a:p>
          <a:p>
            <a:pPr algn="l" rtl="0"/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Text Preprocessing, tokenization and Vectorization:</a:t>
            </a:r>
          </a:p>
          <a:p>
            <a:pPr marL="457200" indent="-457200" algn="l" rtl="0">
              <a:buFont typeface="+mj-lt"/>
              <a:buAutoNum type="arabicPeriod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Text Preprocessing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: This step involves cleaning the text by removing irrelevant characters </a:t>
            </a:r>
            <a:br>
              <a:rPr lang="en-US" sz="2000" dirty="0">
                <a:solidFill>
                  <a:srgbClr val="383838"/>
                </a:solidFill>
                <a:latin typeface="Patrick Hand" pitchFamily="34" charset="0"/>
              </a:rPr>
            </a:b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(Stop Words) and formatting issues.</a:t>
            </a:r>
          </a:p>
          <a:p>
            <a:pPr marL="457200" indent="-457200" algn="l" rtl="0">
              <a:buFont typeface="+mj-lt"/>
              <a:buAutoNum type="arabicPeriod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Tokenization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: The cleaned text is then split into tokens (words), which are the fundamental units</a:t>
            </a:r>
            <a:br>
              <a:rPr lang="en-US" sz="2000" dirty="0">
                <a:solidFill>
                  <a:srgbClr val="383838"/>
                </a:solidFill>
                <a:latin typeface="Patrick Hand" pitchFamily="34" charset="0"/>
              </a:rPr>
            </a:b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of analysis.</a:t>
            </a:r>
          </a:p>
          <a:p>
            <a:pPr marL="457200" indent="-457200" algn="l" rtl="0">
              <a:buFont typeface="+mj-lt"/>
              <a:buAutoNum type="arabicPeriod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TF-IDF Vectorization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: After tokenization, the words are converted into numerical vectors using the </a:t>
            </a:r>
            <a:br>
              <a:rPr lang="en-US" sz="2000" dirty="0">
                <a:solidFill>
                  <a:srgbClr val="383838"/>
                </a:solidFill>
                <a:latin typeface="Patrick Hand" pitchFamily="34" charset="0"/>
              </a:rPr>
            </a:b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TF-IDF technique, which helps capture the importance of each word relative to the entire dataset.</a:t>
            </a:r>
          </a:p>
          <a:p>
            <a:pPr marL="457200" indent="-457200" algn="l" rtl="0">
              <a:buFont typeface="+mj-lt"/>
              <a:buAutoNum type="arabicPeriod"/>
            </a:pPr>
            <a:r>
              <a:rPr lang="en-IL" altLang="en-IL" sz="2000" b="1" dirty="0">
                <a:solidFill>
                  <a:srgbClr val="383838"/>
                </a:solidFill>
                <a:latin typeface="Patrick Hand" pitchFamily="34" charset="0"/>
              </a:rPr>
              <a:t>Additional feature engineering </a:t>
            </a:r>
            <a:r>
              <a:rPr lang="en-IL" altLang="en-IL" sz="2000" dirty="0">
                <a:solidFill>
                  <a:srgbClr val="383838"/>
                </a:solidFill>
                <a:latin typeface="Patrick Hand" pitchFamily="34" charset="0"/>
              </a:rPr>
              <a:t>was later performed to enrich the data, including the creation of a </a:t>
            </a:r>
            <a:r>
              <a:rPr lang="en-IL" altLang="en-IL" sz="2000" b="1" dirty="0">
                <a:solidFill>
                  <a:srgbClr val="383838"/>
                </a:solidFill>
                <a:latin typeface="Patrick Hand" pitchFamily="34" charset="0"/>
              </a:rPr>
              <a:t>Critical</a:t>
            </a:r>
            <a:br>
              <a:rPr lang="en-US" altLang="en-IL" sz="2000" b="1" dirty="0">
                <a:solidFill>
                  <a:srgbClr val="383838"/>
                </a:solidFill>
                <a:latin typeface="Patrick Hand" pitchFamily="34" charset="0"/>
              </a:rPr>
            </a:br>
            <a:r>
              <a:rPr lang="en-IL" altLang="en-IL" sz="2000" b="1" dirty="0">
                <a:solidFill>
                  <a:srgbClr val="383838"/>
                </a:solidFill>
                <a:latin typeface="Patrick Hand" pitchFamily="34" charset="0"/>
              </a:rPr>
              <a:t> Similarity feature.</a:t>
            </a:r>
          </a:p>
          <a:p>
            <a:pPr algn="l" rtl="0"/>
            <a:endParaRPr lang="en-US" sz="2000" dirty="0">
              <a:solidFill>
                <a:srgbClr val="383838"/>
              </a:solidFill>
              <a:latin typeface="Patrick Hand" pitchFamily="34" charset="0"/>
            </a:endParaRPr>
          </a:p>
          <a:p>
            <a:pPr algn="l" rtl="0">
              <a:lnSpc>
                <a:spcPct val="150000"/>
              </a:lnSpc>
            </a:pPr>
            <a:endParaRPr lang="en-IL" altLang="en-IL" sz="2000" dirty="0">
              <a:solidFill>
                <a:srgbClr val="383838"/>
              </a:solidFill>
              <a:latin typeface="Patrick Hand" pitchFamily="34" charset="0"/>
            </a:endParaRPr>
          </a:p>
          <a:p>
            <a:pPr marL="342900" indent="-3429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en-IL" sz="2000" dirty="0">
              <a:solidFill>
                <a:srgbClr val="383838"/>
              </a:solidFill>
              <a:latin typeface="Patrick Hand" pitchFamily="34" charset="0"/>
            </a:endParaRPr>
          </a:p>
          <a:p>
            <a:pPr marL="342900" indent="-3429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L" altLang="en-IL" sz="2000" dirty="0">
              <a:solidFill>
                <a:srgbClr val="383838"/>
              </a:solidFill>
              <a:latin typeface="Patrick Hand" pitchFamily="34" charset="0"/>
            </a:endParaRPr>
          </a:p>
          <a:p>
            <a:pPr marL="342900" indent="-3429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383838"/>
              </a:solidFill>
              <a:latin typeface="Patrick Hand" pitchFamily="34" charset="0"/>
            </a:endParaRPr>
          </a:p>
          <a:p>
            <a:pPr algn="l" rtl="0">
              <a:lnSpc>
                <a:spcPct val="150000"/>
              </a:lnSpc>
            </a:pPr>
            <a:endParaRPr lang="en-US" sz="2400" b="1" u="sng" dirty="0">
              <a:solidFill>
                <a:srgbClr val="383838"/>
              </a:solidFill>
              <a:latin typeface="Patrick Hand" pitchFamily="34" charset="0"/>
            </a:endParaRPr>
          </a:p>
          <a:p>
            <a:pPr marL="0" indent="0" algn="l">
              <a:lnSpc>
                <a:spcPts val="2400"/>
              </a:lnSpc>
              <a:buNone/>
            </a:pPr>
            <a:endParaRPr lang="en-US" sz="2400" dirty="0">
              <a:solidFill>
                <a:srgbClr val="383838"/>
              </a:solidFill>
              <a:latin typeface="Patrick Hand" pitchFamily="34" charset="0"/>
            </a:endParaRPr>
          </a:p>
        </p:txBody>
      </p:sp>
      <p:pic>
        <p:nvPicPr>
          <p:cNvPr id="12" name="תמונה 11">
            <a:extLst>
              <a:ext uri="{FF2B5EF4-FFF2-40B4-BE49-F238E27FC236}">
                <a16:creationId xmlns:a16="http://schemas.microsoft.com/office/drawing/2014/main" id="{A6C8A103-4CF7-8266-6209-192035F2A4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01186" y="7638968"/>
            <a:ext cx="2429214" cy="590632"/>
          </a:xfrm>
          <a:prstGeom prst="rect">
            <a:avLst/>
          </a:prstGeom>
        </p:spPr>
      </p:pic>
      <p:sp>
        <p:nvSpPr>
          <p:cNvPr id="10" name="Text 0">
            <a:extLst>
              <a:ext uri="{FF2B5EF4-FFF2-40B4-BE49-F238E27FC236}">
                <a16:creationId xmlns:a16="http://schemas.microsoft.com/office/drawing/2014/main" id="{50E2FA5F-08C5-EE4D-F09F-A00E6A96B09B}"/>
              </a:ext>
            </a:extLst>
          </p:cNvPr>
          <p:cNvSpPr/>
          <p:nvPr/>
        </p:nvSpPr>
        <p:spPr>
          <a:xfrm>
            <a:off x="272066" y="127328"/>
            <a:ext cx="5192820" cy="768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 rtl="0">
              <a:lnSpc>
                <a:spcPts val="4850"/>
              </a:lnSpc>
              <a:buNone/>
            </a:pPr>
            <a:r>
              <a:rPr lang="en-US" sz="4400" dirty="0">
                <a:solidFill>
                  <a:srgbClr val="383838"/>
                </a:solidFill>
                <a:latin typeface="Patrick Hand" pitchFamily="34" charset="0"/>
              </a:rPr>
              <a:t>Exploration &amp; Baseline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5A94ED05-8096-8E1A-7930-8569B0A0E4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2037" y="129092"/>
            <a:ext cx="4310269" cy="35229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40B83F9-BA67-DBF7-DD78-7893355BEB58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667"/>
          <a:stretch/>
        </p:blipFill>
        <p:spPr>
          <a:xfrm>
            <a:off x="10252038" y="4134794"/>
            <a:ext cx="4383344" cy="3235381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EEC9C53-0B51-5BE6-28B0-BC28A1EB74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15237" y="7396110"/>
            <a:ext cx="3315163" cy="7525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4D3EBFA-DE5F-B347-52EE-66B9B54C5C10}"/>
              </a:ext>
            </a:extLst>
          </p:cNvPr>
          <p:cNvSpPr txBox="1"/>
          <p:nvPr/>
        </p:nvSpPr>
        <p:spPr>
          <a:xfrm>
            <a:off x="2005230" y="512215"/>
            <a:ext cx="11188256" cy="38472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>
              <a:buNone/>
            </a:pPr>
            <a:r>
              <a:rPr lang="en-US" sz="2400" b="1" u="sng" dirty="0">
                <a:solidFill>
                  <a:srgbClr val="383838"/>
                </a:solidFill>
                <a:latin typeface="Patrick Hand" pitchFamily="34" charset="0"/>
              </a:rPr>
              <a:t>Baseline Model Evaluation Results:</a:t>
            </a:r>
          </a:p>
          <a:p>
            <a:pPr marL="342900" indent="-3429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The key metrics used were </a:t>
            </a: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Accuracy, F1 Score, Precision, and Recall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.</a:t>
            </a:r>
          </a:p>
          <a:p>
            <a:pPr marL="342900" indent="-3429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u="sng" dirty="0">
                <a:solidFill>
                  <a:srgbClr val="383838"/>
                </a:solidFill>
                <a:latin typeface="Patrick Hand" pitchFamily="34" charset="0"/>
              </a:rPr>
              <a:t>SVM</a:t>
            </a: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showed the </a:t>
            </a: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best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 overall performance with high accuracy and a high F1 Score, no overfitting shown.</a:t>
            </a:r>
          </a:p>
          <a:p>
            <a:pPr marL="342900" indent="-3429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u="sng" dirty="0">
                <a:solidFill>
                  <a:srgbClr val="383838"/>
                </a:solidFill>
                <a:latin typeface="Patrick Hand" pitchFamily="34" charset="0"/>
              </a:rPr>
              <a:t>SGD </a:t>
            </a:r>
            <a:r>
              <a:rPr lang="en-US" altLang="en-IL" sz="2000" b="1" u="sng" dirty="0">
                <a:solidFill>
                  <a:srgbClr val="383838"/>
                </a:solidFill>
                <a:latin typeface="Patrick Hand" pitchFamily="34" charset="0"/>
              </a:rPr>
              <a:t>and </a:t>
            </a:r>
            <a:r>
              <a:rPr lang="en-IL" altLang="en-IL" sz="2000" b="1" u="sng" dirty="0">
                <a:solidFill>
                  <a:srgbClr val="383838"/>
                </a:solidFill>
                <a:latin typeface="Patrick Hand" pitchFamily="34" charset="0"/>
              </a:rPr>
              <a:t>Gradient Boosting</a:t>
            </a:r>
            <a:r>
              <a:rPr lang="en-IL" altLang="en-IL" sz="2000" b="1" dirty="0">
                <a:solidFill>
                  <a:srgbClr val="383838"/>
                </a:solidFill>
                <a:latin typeface="Patrick Hand" pitchFamily="34" charset="0"/>
              </a:rPr>
              <a:t> </a:t>
            </a:r>
            <a:r>
              <a:rPr lang="en-IL" altLang="en-IL" sz="2000" dirty="0">
                <a:solidFill>
                  <a:srgbClr val="383838"/>
                </a:solidFill>
                <a:latin typeface="Patrick Hand" pitchFamily="34" charset="0"/>
              </a:rPr>
              <a:t>performed well </a:t>
            </a:r>
            <a:r>
              <a:rPr lang="en-US" altLang="en-IL" sz="2000" dirty="0">
                <a:solidFill>
                  <a:srgbClr val="383838"/>
                </a:solidFill>
                <a:latin typeface="Patrick Hand" pitchFamily="34" charset="0"/>
              </a:rPr>
              <a:t>with </a:t>
            </a:r>
            <a:r>
              <a:rPr lang="en-IL" altLang="en-IL" sz="2000" dirty="0">
                <a:solidFill>
                  <a:srgbClr val="383838"/>
                </a:solidFill>
                <a:latin typeface="Patrick Hand" pitchFamily="34" charset="0"/>
              </a:rPr>
              <a:t>slight drop in test performance</a:t>
            </a:r>
            <a:r>
              <a:rPr lang="he-IL" altLang="en-IL" sz="2000" dirty="0">
                <a:solidFill>
                  <a:srgbClr val="383838"/>
                </a:solidFill>
                <a:latin typeface="Patrick Hand" pitchFamily="34" charset="0"/>
              </a:rPr>
              <a:t>.</a:t>
            </a:r>
            <a:endParaRPr lang="en-US" altLang="en-IL" sz="2000" dirty="0">
              <a:solidFill>
                <a:srgbClr val="383838"/>
              </a:solidFill>
              <a:latin typeface="Patrick Hand" pitchFamily="34" charset="0"/>
            </a:endParaRPr>
          </a:p>
          <a:p>
            <a:pPr marL="342900" indent="-3429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u="sng" dirty="0">
                <a:solidFill>
                  <a:srgbClr val="383838"/>
                </a:solidFill>
                <a:latin typeface="Patrick Hand" pitchFamily="34" charset="0"/>
              </a:rPr>
              <a:t>Logistic Regression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 demonstrated stable performance</a:t>
            </a:r>
            <a:r>
              <a:rPr lang="he-IL" sz="2000" dirty="0">
                <a:solidFill>
                  <a:srgbClr val="383838"/>
                </a:solidFill>
                <a:latin typeface="Patrick Hand" pitchFamily="34" charset="0"/>
              </a:rPr>
              <a:t>.</a:t>
            </a:r>
          </a:p>
          <a:p>
            <a:pPr marL="342900" indent="-3429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L" altLang="en-IL" sz="2000" b="1" u="sng" dirty="0">
                <a:solidFill>
                  <a:srgbClr val="383838"/>
                </a:solidFill>
                <a:latin typeface="Patrick Hand" pitchFamily="34" charset="0"/>
              </a:rPr>
              <a:t>Random Forest</a:t>
            </a:r>
            <a:r>
              <a:rPr lang="en-US" altLang="en-IL" sz="2000" b="1" dirty="0">
                <a:solidFill>
                  <a:srgbClr val="383838"/>
                </a:solidFill>
                <a:latin typeface="Patrick Hand" pitchFamily="34" charset="0"/>
              </a:rPr>
              <a:t> </a:t>
            </a:r>
            <a:r>
              <a:rPr lang="en-US" altLang="en-IL" sz="2000" dirty="0">
                <a:solidFill>
                  <a:srgbClr val="383838"/>
                </a:solidFill>
                <a:latin typeface="Patrick Hand" pitchFamily="34" charset="0"/>
              </a:rPr>
              <a:t>showed weaker results.</a:t>
            </a:r>
            <a:endParaRPr lang="en-US" sz="2000" dirty="0">
              <a:solidFill>
                <a:srgbClr val="383838"/>
              </a:solidFill>
              <a:latin typeface="Patrick Hand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IL" altLang="en-IL" sz="2000" b="1" u="sng" dirty="0">
                <a:solidFill>
                  <a:srgbClr val="383838"/>
                </a:solidFill>
                <a:latin typeface="Patrick Hand" pitchFamily="34" charset="0"/>
              </a:rPr>
              <a:t>KNN</a:t>
            </a:r>
            <a:r>
              <a:rPr kumimoji="0" lang="en-IL" altLang="en-I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IL" altLang="en-IL" sz="2000" dirty="0">
                <a:solidFill>
                  <a:srgbClr val="383838"/>
                </a:solidFill>
                <a:latin typeface="Patrick Hand" pitchFamily="34" charset="0"/>
              </a:rPr>
              <a:t>showed </a:t>
            </a:r>
            <a:r>
              <a:rPr lang="en-US" altLang="en-IL" sz="2000" dirty="0">
                <a:solidFill>
                  <a:srgbClr val="383838"/>
                </a:solidFill>
                <a:latin typeface="Patrick Hand" pitchFamily="34" charset="0"/>
              </a:rPr>
              <a:t>poor</a:t>
            </a:r>
            <a:r>
              <a:rPr lang="en-IL" altLang="en-IL" sz="2000" dirty="0">
                <a:solidFill>
                  <a:srgbClr val="383838"/>
                </a:solidFill>
                <a:latin typeface="Patrick Hand" pitchFamily="34" charset="0"/>
              </a:rPr>
              <a:t> results</a:t>
            </a:r>
            <a:r>
              <a:rPr lang="en-US" altLang="en-IL" sz="2000" dirty="0">
                <a:solidFill>
                  <a:srgbClr val="383838"/>
                </a:solidFill>
                <a:latin typeface="Patrick Hand" pitchFamily="34" charset="0"/>
              </a:rPr>
              <a:t>.</a:t>
            </a:r>
          </a:p>
          <a:p>
            <a:pPr marL="342900" indent="-3429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Train vs Test Accuracy: Indicates how well the models generalize.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IL" altLang="en-IL" sz="2000" dirty="0">
                <a:solidFill>
                  <a:srgbClr val="383838"/>
                </a:solidFill>
                <a:latin typeface="Patrick Hand" pitchFamily="34" charset="0"/>
              </a:rPr>
              <a:t>F1 Score evaluates model performance by factoring both Precision and Recall.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99512F-C165-E044-1E7D-6921633B833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412"/>
          <a:stretch/>
        </p:blipFill>
        <p:spPr>
          <a:xfrm>
            <a:off x="3512989" y="4468268"/>
            <a:ext cx="7470569" cy="3760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76528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282689" y="615489"/>
            <a:ext cx="7807061" cy="6171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4850"/>
              </a:lnSpc>
            </a:pPr>
            <a:r>
              <a:rPr lang="en-US" sz="4400" dirty="0">
                <a:solidFill>
                  <a:srgbClr val="383838"/>
                </a:solidFill>
                <a:latin typeface="Patrick Hand" pitchFamily="34" charset="0"/>
              </a:rPr>
              <a:t>Insights from Data Exploration (EDA)</a:t>
            </a:r>
          </a:p>
          <a:p>
            <a:pPr marL="0" indent="0" algn="l">
              <a:lnSpc>
                <a:spcPts val="4850"/>
              </a:lnSpc>
              <a:buNone/>
            </a:pPr>
            <a:endParaRPr lang="en-US" sz="4400" dirty="0">
              <a:solidFill>
                <a:srgbClr val="383838"/>
              </a:solidFill>
              <a:latin typeface="Patrick Hand" pitchFamily="34" charset="0"/>
              <a:ea typeface="Patrick Hand" pitchFamily="34" charset="-122"/>
              <a:cs typeface="Patrick Hand" pitchFamily="34" charset="-120"/>
            </a:endParaRPr>
          </a:p>
          <a:p>
            <a:pPr marL="0" indent="0" algn="l">
              <a:lnSpc>
                <a:spcPts val="4850"/>
              </a:lnSpc>
              <a:buNone/>
            </a:pPr>
            <a:endParaRPr lang="en-US" sz="4400" dirty="0"/>
          </a:p>
        </p:txBody>
      </p:sp>
      <p:pic>
        <p:nvPicPr>
          <p:cNvPr id="14" name="תמונה 13">
            <a:extLst>
              <a:ext uri="{FF2B5EF4-FFF2-40B4-BE49-F238E27FC236}">
                <a16:creationId xmlns:a16="http://schemas.microsoft.com/office/drawing/2014/main" id="{A69D8694-5526-9C83-FBB8-24ACBBEB08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01186" y="7638968"/>
            <a:ext cx="2429214" cy="59063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82225BC-EEA9-ABEC-2272-3D9FBDAFE6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30268" y="135875"/>
            <a:ext cx="1019317" cy="56205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C17EAE8-0419-92B0-7CB7-252145D96190}"/>
              </a:ext>
            </a:extLst>
          </p:cNvPr>
          <p:cNvSpPr txBox="1"/>
          <p:nvPr/>
        </p:nvSpPr>
        <p:spPr>
          <a:xfrm>
            <a:off x="485590" y="1378643"/>
            <a:ext cx="7916132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/>
            <a:r>
              <a:rPr lang="en-US" sz="2000" u="sng" dirty="0">
                <a:solidFill>
                  <a:srgbClr val="383838"/>
                </a:solidFill>
                <a:latin typeface="Patrick Hand" pitchFamily="34" charset="0"/>
              </a:rPr>
              <a:t>Data Quality: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Text is of appropriate length, but the dataset is </a:t>
            </a: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imbalanced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 (more General questions than Critical).</a:t>
            </a:r>
          </a:p>
          <a:p>
            <a:pPr algn="l" rtl="0"/>
            <a:r>
              <a:rPr lang="en-US" sz="2000" u="sng" dirty="0">
                <a:solidFill>
                  <a:srgbClr val="383838"/>
                </a:solidFill>
                <a:latin typeface="Patrick Hand" pitchFamily="34" charset="0"/>
              </a:rPr>
              <a:t>Challenge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: 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Difficulty </a:t>
            </a: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distinguishing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 between categories.</a:t>
            </a:r>
          </a:p>
          <a:p>
            <a:pPr marL="742950" lvl="1" indent="-28575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Solution: </a:t>
            </a: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SMOTE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 to </a:t>
            </a: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balance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 the dataset.</a:t>
            </a:r>
          </a:p>
          <a:p>
            <a:pPr algn="l" rtl="0"/>
            <a:r>
              <a:rPr lang="en-US" sz="2000" u="sng" dirty="0">
                <a:solidFill>
                  <a:srgbClr val="383838"/>
                </a:solidFill>
                <a:latin typeface="Patrick Hand" pitchFamily="34" charset="0"/>
              </a:rPr>
              <a:t>Text Preprocessing: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TF-IDF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 was used to vectorize the questions, but the feature-to-sample ratio was high, risking overfitting.</a:t>
            </a:r>
          </a:p>
          <a:p>
            <a:pPr marL="800100" lvl="1" indent="-34290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Solution: Dimensionality reduction (</a:t>
            </a: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SVD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) to reduce features.</a:t>
            </a:r>
          </a:p>
          <a:p>
            <a:pPr algn="l" rtl="0">
              <a:buNone/>
            </a:pPr>
            <a:r>
              <a:rPr lang="en-US" sz="2000" u="sng" dirty="0">
                <a:solidFill>
                  <a:srgbClr val="383838"/>
                </a:solidFill>
                <a:latin typeface="Patrick Hand" pitchFamily="34" charset="0"/>
              </a:rPr>
              <a:t>Feature Engineering: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To enrich the available information, we created a new feature: </a:t>
            </a: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Critical Similarity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.</a:t>
            </a:r>
          </a:p>
          <a:p>
            <a:pPr marL="800100" lvl="1" indent="-34290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Steps:</a:t>
            </a:r>
          </a:p>
          <a:p>
            <a:pPr marL="914400" lvl="1" indent="-457200" algn="l" rtl="0">
              <a:buFont typeface="+mj-lt"/>
              <a:buAutoNum type="arabicPeriod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Selected truly critical questions from the original dataset.</a:t>
            </a:r>
          </a:p>
          <a:p>
            <a:pPr marL="914400" lvl="1" indent="-457200" algn="l" rtl="0">
              <a:buFont typeface="+mj-lt"/>
              <a:buAutoNum type="arabicPeriod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Represented questions and critical examples using TF-IDF.</a:t>
            </a:r>
          </a:p>
          <a:p>
            <a:pPr marL="914400" lvl="1" indent="-457200" algn="l" rtl="0">
              <a:buFont typeface="+mj-lt"/>
              <a:buAutoNum type="arabicPeriod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Calculated </a:t>
            </a: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cosine similarity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between each question and the set of critical questions.</a:t>
            </a:r>
          </a:p>
          <a:p>
            <a:pPr marL="914400" lvl="1" indent="-457200" algn="l" rtl="0">
              <a:buFont typeface="+mj-lt"/>
              <a:buAutoNum type="arabicPeriod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Assigned each question a similarity score.</a:t>
            </a:r>
          </a:p>
          <a:p>
            <a:pPr marL="914400" lvl="1" indent="-457200" algn="l" rtl="0">
              <a:buFont typeface="+mj-lt"/>
              <a:buAutoNum type="arabicPeriod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Added the Critical Similarity feature after SVD.</a:t>
            </a:r>
          </a:p>
        </p:txBody>
      </p:sp>
      <p:pic>
        <p:nvPicPr>
          <p:cNvPr id="3083" name="Picture 11" descr="Generated image">
            <a:extLst>
              <a:ext uri="{FF2B5EF4-FFF2-40B4-BE49-F238E27FC236}">
                <a16:creationId xmlns:a16="http://schemas.microsoft.com/office/drawing/2014/main" id="{D864511B-23E1-8B0F-677F-21E9D511BB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74" r="22988"/>
          <a:stretch/>
        </p:blipFill>
        <p:spPr bwMode="auto">
          <a:xfrm>
            <a:off x="8776010" y="0"/>
            <a:ext cx="5854390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5999CCA-7965-1CEA-DB3D-DB849B74BDD0}"/>
              </a:ext>
            </a:extLst>
          </p:cNvPr>
          <p:cNvSpPr txBox="1"/>
          <p:nvPr/>
        </p:nvSpPr>
        <p:spPr>
          <a:xfrm>
            <a:off x="238164" y="528789"/>
            <a:ext cx="7916132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>
              <a:buNone/>
            </a:pPr>
            <a:r>
              <a:rPr lang="en-US" sz="2000" u="sng" dirty="0">
                <a:solidFill>
                  <a:srgbClr val="383838"/>
                </a:solidFill>
                <a:latin typeface="Patrick Hand" pitchFamily="34" charset="0"/>
              </a:rPr>
              <a:t>Observations from Critical Similarity: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Most questions had </a:t>
            </a: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low similarity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scores (0–0.4).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A small subset showed higher similarity (≥0.4), indicating strong relation to critical questions.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383838"/>
              </a:solidFill>
              <a:latin typeface="Patrick Hand" pitchFamily="34" charset="0"/>
            </a:endParaRPr>
          </a:p>
          <a:p>
            <a:pPr algn="l" rtl="0"/>
            <a:r>
              <a:rPr lang="en-US" sz="2000" u="sng" dirty="0">
                <a:solidFill>
                  <a:srgbClr val="383838"/>
                </a:solidFill>
                <a:latin typeface="Patrick Hand" pitchFamily="34" charset="0"/>
              </a:rPr>
              <a:t>Baseline Performance: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Most performances of F1 were with ~77%  except for KNN (10%).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Challenge: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 	</a:t>
            </a: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Dataset imbalance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, high feature-to-sample ratio, and lack of semantic 	signals.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Solution:</a:t>
            </a:r>
          </a:p>
          <a:p>
            <a:pPr marL="1257300" lvl="2" indent="-34290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Applied </a:t>
            </a: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SMOTE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 for balancing.</a:t>
            </a:r>
          </a:p>
          <a:p>
            <a:pPr marL="1200150" lvl="2" indent="-28575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Used </a:t>
            </a: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SVD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 for dimensionality reduction.</a:t>
            </a:r>
          </a:p>
          <a:p>
            <a:pPr marL="1200150" lvl="2" indent="-28575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Enriched vectors with the </a:t>
            </a: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Critical Similarity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feature.</a:t>
            </a:r>
          </a:p>
          <a:p>
            <a:pPr marL="1200150" lvl="2" indent="-28575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Experimented with ensemble learning techniques.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383838"/>
              </a:solidFill>
              <a:latin typeface="Patrick Hand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C10528-0537-CBD1-FA10-DDD45F569D8E}"/>
              </a:ext>
            </a:extLst>
          </p:cNvPr>
          <p:cNvSpPr txBox="1"/>
          <p:nvPr/>
        </p:nvSpPr>
        <p:spPr>
          <a:xfrm>
            <a:off x="7315200" y="5140390"/>
            <a:ext cx="6411558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>
              <a:buNone/>
            </a:pPr>
            <a:r>
              <a:rPr lang="en-US" sz="2000" u="sng" dirty="0">
                <a:solidFill>
                  <a:srgbClr val="383838"/>
                </a:solidFill>
                <a:latin typeface="Patrick Hand" pitchFamily="34" charset="0"/>
              </a:rPr>
              <a:t>Conclusion: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Adding the Critical Similarity feature provided the model with valuable semantic hints.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Further improvement could be achieved by expanding the pool of critical examples or incorporating external medical knowledge.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7959D55-F575-0FDA-9850-71A725B16A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62869" y="7381757"/>
            <a:ext cx="3267531" cy="8478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6D23D98-B8F2-A902-847D-1205F25DB85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000"/>
          <a:stretch/>
        </p:blipFill>
        <p:spPr>
          <a:xfrm>
            <a:off x="9509760" y="0"/>
            <a:ext cx="5120640" cy="4001313"/>
          </a:xfrm>
          <a:prstGeom prst="rect">
            <a:avLst/>
          </a:prstGeom>
        </p:spPr>
      </p:pic>
      <p:cxnSp>
        <p:nvCxnSpPr>
          <p:cNvPr id="6" name="Connector: Curved 5">
            <a:extLst>
              <a:ext uri="{FF2B5EF4-FFF2-40B4-BE49-F238E27FC236}">
                <a16:creationId xmlns:a16="http://schemas.microsoft.com/office/drawing/2014/main" id="{D11E6401-EB1A-CF86-D662-95CF4D33CF71}"/>
              </a:ext>
            </a:extLst>
          </p:cNvPr>
          <p:cNvCxnSpPr>
            <a:stCxn id="2" idx="3"/>
            <a:endCxn id="4" idx="0"/>
          </p:cNvCxnSpPr>
          <p:nvPr/>
        </p:nvCxnSpPr>
        <p:spPr>
          <a:xfrm>
            <a:off x="8154296" y="3037168"/>
            <a:ext cx="2366683" cy="2103222"/>
          </a:xfrm>
          <a:prstGeom prst="curved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22622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D1158-C877-DF47-4E39-0A36B45823A8}"/>
              </a:ext>
            </a:extLst>
          </p:cNvPr>
          <p:cNvSpPr txBox="1"/>
          <p:nvPr/>
        </p:nvSpPr>
        <p:spPr>
          <a:xfrm>
            <a:off x="895557" y="2655746"/>
            <a:ext cx="5322363" cy="2960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>
              <a:lnSpc>
                <a:spcPct val="150000"/>
              </a:lnSpc>
            </a:pPr>
            <a:r>
              <a:rPr lang="en-US" sz="1800" u="sng" dirty="0">
                <a:solidFill>
                  <a:srgbClr val="383838"/>
                </a:solidFill>
                <a:latin typeface="Patrick Hand" pitchFamily="34" charset="0"/>
              </a:rPr>
              <a:t>Binary vs. Multi-Class Performance:</a:t>
            </a:r>
          </a:p>
          <a:p>
            <a:pPr marL="285750" indent="-28575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383838"/>
                </a:solidFill>
                <a:latin typeface="Patrick Hand" pitchFamily="34" charset="0"/>
              </a:rPr>
              <a:t>When switching to binary classification (Critical vs. General), all models (except KNN) achieved more stable results around </a:t>
            </a:r>
            <a:r>
              <a:rPr lang="en-US" dirty="0">
                <a:solidFill>
                  <a:srgbClr val="383838"/>
                </a:solidFill>
                <a:latin typeface="Patrick Hand" pitchFamily="34" charset="0"/>
              </a:rPr>
              <a:t>77%</a:t>
            </a:r>
            <a:r>
              <a:rPr lang="en-US" sz="1800" dirty="0">
                <a:solidFill>
                  <a:srgbClr val="383838"/>
                </a:solidFill>
                <a:latin typeface="Patrick Hand" pitchFamily="34" charset="0"/>
              </a:rPr>
              <a:t> </a:t>
            </a:r>
            <a:r>
              <a:rPr lang="en-US" sz="1800" b="1" dirty="0">
                <a:solidFill>
                  <a:srgbClr val="383838"/>
                </a:solidFill>
                <a:latin typeface="Patrick Hand" pitchFamily="34" charset="0"/>
              </a:rPr>
              <a:t>without signs of overfitting</a:t>
            </a:r>
            <a:r>
              <a:rPr lang="en-US" sz="1800" dirty="0">
                <a:solidFill>
                  <a:srgbClr val="383838"/>
                </a:solidFill>
                <a:latin typeface="Patrick Hand" pitchFamily="34" charset="0"/>
              </a:rPr>
              <a:t>.</a:t>
            </a:r>
          </a:p>
          <a:p>
            <a:pPr marL="285750" indent="-28575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383838"/>
                </a:solidFill>
                <a:latin typeface="Patrick Hand" pitchFamily="34" charset="0"/>
              </a:rPr>
              <a:t>In contrast, multi-class classification (Critical, Personal, General) </a:t>
            </a:r>
            <a:r>
              <a:rPr lang="en-US" sz="1800" b="1" dirty="0">
                <a:solidFill>
                  <a:srgbClr val="383838"/>
                </a:solidFill>
                <a:latin typeface="Patrick Hand" pitchFamily="34" charset="0"/>
              </a:rPr>
              <a:t>showed significant overfitting </a:t>
            </a:r>
            <a:r>
              <a:rPr lang="en-US" sz="1800" dirty="0">
                <a:solidFill>
                  <a:srgbClr val="383838"/>
                </a:solidFill>
                <a:latin typeface="Patrick Hand" pitchFamily="34" charset="0"/>
              </a:rPr>
              <a:t>and lower performance (~53% accuracy).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9C9A5A9-3BAA-CC18-3F3F-64055906951A}"/>
              </a:ext>
            </a:extLst>
          </p:cNvPr>
          <p:cNvSpPr txBox="1"/>
          <p:nvPr/>
        </p:nvSpPr>
        <p:spPr>
          <a:xfrm>
            <a:off x="9544724" y="116980"/>
            <a:ext cx="31681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en-IL" sz="2000" u="sng" dirty="0">
                <a:solidFill>
                  <a:srgbClr val="383838"/>
                </a:solidFill>
                <a:latin typeface="Patrick Hand" pitchFamily="34" charset="0"/>
              </a:rPr>
              <a:t>Triangular classification</a:t>
            </a:r>
            <a:r>
              <a:rPr lang="en-US" sz="2000" u="sng" dirty="0">
                <a:solidFill>
                  <a:srgbClr val="383838"/>
                </a:solidFill>
                <a:latin typeface="Patrick Hand" pitchFamily="34" charset="0"/>
              </a:rPr>
              <a:t>:</a:t>
            </a:r>
            <a:endParaRPr lang="ru-RU" sz="2000" u="sng" dirty="0">
              <a:solidFill>
                <a:srgbClr val="383838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F98EC8C-C57A-B3EA-DA3D-CB96B3BF99AF}"/>
              </a:ext>
            </a:extLst>
          </p:cNvPr>
          <p:cNvSpPr txBox="1"/>
          <p:nvPr/>
        </p:nvSpPr>
        <p:spPr>
          <a:xfrm>
            <a:off x="9806941" y="4242580"/>
            <a:ext cx="264369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en-IL" sz="2000" u="sng" dirty="0">
                <a:solidFill>
                  <a:srgbClr val="383838"/>
                </a:solidFill>
                <a:latin typeface="Patrick Hand" pitchFamily="34" charset="0"/>
              </a:rPr>
              <a:t>Binary classification</a:t>
            </a:r>
            <a:r>
              <a:rPr lang="en-US" sz="2000" u="sng" dirty="0">
                <a:solidFill>
                  <a:srgbClr val="383838"/>
                </a:solidFill>
                <a:latin typeface="Patrick Hand" pitchFamily="34" charset="0"/>
              </a:rPr>
              <a:t>:</a:t>
            </a:r>
            <a:endParaRPr lang="en-IL" sz="2000" u="sng" dirty="0">
              <a:solidFill>
                <a:srgbClr val="383838"/>
              </a:solidFill>
              <a:latin typeface="Patrick Hand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50B2446-7F89-173F-3E60-6B7788FD188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12"/>
          <a:stretch/>
        </p:blipFill>
        <p:spPr>
          <a:xfrm>
            <a:off x="7702475" y="4715799"/>
            <a:ext cx="6927925" cy="348748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DC65068-B82A-F802-345B-282366C276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64823" y="590199"/>
            <a:ext cx="6927925" cy="3458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2112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2535</TotalTime>
  <Words>1245</Words>
  <Application>Microsoft Office PowerPoint</Application>
  <PresentationFormat>Custom</PresentationFormat>
  <Paragraphs>153</Paragraphs>
  <Slides>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Patrick Hand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dvora goncharok</cp:lastModifiedBy>
  <cp:revision>38</cp:revision>
  <dcterms:created xsi:type="dcterms:W3CDTF">2025-03-23T12:38:01Z</dcterms:created>
  <dcterms:modified xsi:type="dcterms:W3CDTF">2025-05-05T12:43:58Z</dcterms:modified>
</cp:coreProperties>
</file>